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7"/>
  </p:notesMasterIdLst>
  <p:handoutMasterIdLst>
    <p:handoutMasterId r:id="rId18"/>
  </p:handoutMasterIdLst>
  <p:sldIdLst>
    <p:sldId id="289" r:id="rId5"/>
    <p:sldId id="288" r:id="rId6"/>
    <p:sldId id="283" r:id="rId7"/>
    <p:sldId id="297" r:id="rId8"/>
    <p:sldId id="261" r:id="rId9"/>
    <p:sldId id="290" r:id="rId10"/>
    <p:sldId id="296" r:id="rId11"/>
    <p:sldId id="292" r:id="rId12"/>
    <p:sldId id="291" r:id="rId13"/>
    <p:sldId id="294" r:id="rId14"/>
    <p:sldId id="29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94" autoAdjust="0"/>
  </p:normalViewPr>
  <p:slideViewPr>
    <p:cSldViewPr snapToGrid="0">
      <p:cViewPr>
        <p:scale>
          <a:sx n="106" d="100"/>
          <a:sy n="106" d="100"/>
        </p:scale>
        <p:origin x="732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56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55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6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02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9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2" r:id="rId14"/>
    <p:sldLayoutId id="2147483683" r:id="rId15"/>
    <p:sldLayoutId id="214748369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1" y="685800"/>
            <a:ext cx="5645888" cy="409134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b="1" i="0" cap="none">
                <a:solidFill>
                  <a:schemeClr val="tx2"/>
                </a:solidFill>
              </a:rPr>
              <a:t>Comparative Study </a:t>
            </a:r>
            <a:br>
              <a:rPr lang="en-US" b="1" i="0" cap="none">
                <a:solidFill>
                  <a:schemeClr val="tx2"/>
                </a:solidFill>
              </a:rPr>
            </a:br>
            <a:r>
              <a:rPr lang="en-US" i="0" cap="none">
                <a:solidFill>
                  <a:schemeClr val="tx2"/>
                </a:solidFill>
              </a:rPr>
              <a:t>of </a:t>
            </a:r>
            <a:r>
              <a:rPr lang="en-US" b="1" i="0" cap="none">
                <a:solidFill>
                  <a:schemeClr val="tx2"/>
                </a:solidFill>
              </a:rPr>
              <a:t> </a:t>
            </a:r>
            <a:br>
              <a:rPr lang="en-US" b="1" i="0" cap="none">
                <a:solidFill>
                  <a:schemeClr val="tx2"/>
                </a:solidFill>
              </a:rPr>
            </a:br>
            <a:r>
              <a:rPr lang="en-US" b="1" i="0" cap="none">
                <a:solidFill>
                  <a:schemeClr val="tx2"/>
                </a:solidFill>
              </a:rPr>
              <a:t>Flora and Fauna </a:t>
            </a:r>
            <a:br>
              <a:rPr lang="en-US" b="1" i="0" cap="none">
                <a:solidFill>
                  <a:schemeClr val="tx2"/>
                </a:solidFill>
              </a:rPr>
            </a:br>
            <a:r>
              <a:rPr lang="en-US" i="0" cap="none">
                <a:solidFill>
                  <a:schemeClr val="tx2"/>
                </a:solidFill>
              </a:rPr>
              <a:t>in </a:t>
            </a:r>
            <a:br>
              <a:rPr lang="en-US" b="1" i="0" cap="none">
                <a:solidFill>
                  <a:schemeClr val="tx2"/>
                </a:solidFill>
              </a:rPr>
            </a:br>
            <a:r>
              <a:rPr lang="en-US" b="1" i="0" cap="none">
                <a:solidFill>
                  <a:schemeClr val="tx2"/>
                </a:solidFill>
              </a:rPr>
              <a:t>Gujarat </a:t>
            </a:r>
            <a:br>
              <a:rPr lang="en-US" b="1" i="0" cap="none">
                <a:solidFill>
                  <a:schemeClr val="tx2"/>
                </a:solidFill>
              </a:rPr>
            </a:br>
            <a:r>
              <a:rPr lang="en-US" b="1" i="0" cap="none">
                <a:solidFill>
                  <a:schemeClr val="tx2"/>
                </a:solidFill>
              </a:rPr>
              <a:t>and </a:t>
            </a:r>
            <a:br>
              <a:rPr lang="en-US" b="1" i="0" cap="none">
                <a:solidFill>
                  <a:schemeClr val="tx2"/>
                </a:solidFill>
              </a:rPr>
            </a:br>
            <a:r>
              <a:rPr lang="en-US" b="1" i="0" cap="none">
                <a:solidFill>
                  <a:schemeClr val="tx2"/>
                </a:solidFill>
              </a:rPr>
              <a:t>Jammu &amp; Kashmir</a:t>
            </a:r>
            <a:endParaRPr lang="en-US" b="1" i="0" kern="1200" cap="none" baseline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11" name="Picture Placeholder 10" descr="A elk eating snow in a snowy forest&#10;&#10;Description automatically generated with medium confidence">
            <a:extLst>
              <a:ext uri="{FF2B5EF4-FFF2-40B4-BE49-F238E27FC236}">
                <a16:creationId xmlns:a16="http://schemas.microsoft.com/office/drawing/2014/main" id="{678B999C-BC86-AE11-3D3E-EE324D60C9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5000"/>
                    </a14:imgEffect>
                    <a14:imgEffect>
                      <a14:brightnessContrast bright="-19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856"/>
          <a:stretch/>
        </p:blipFill>
        <p:spPr>
          <a:xfrm>
            <a:off x="6096000" y="-6350"/>
            <a:ext cx="6096000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8" y="800849"/>
            <a:ext cx="4474616" cy="3510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/>
              <a:t>CONSERVATION</a:t>
            </a:r>
            <a:br>
              <a:rPr lang="en-US" sz="4400" b="1" dirty="0"/>
            </a:br>
            <a:r>
              <a:rPr lang="en-US" sz="4400" b="1" dirty="0"/>
              <a:t>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5759" y="342900"/>
            <a:ext cx="6786241" cy="631862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Jammu and Kashmir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National Parks and Sanctuaries: </a:t>
            </a:r>
            <a:r>
              <a:rPr lang="en-US" dirty="0" err="1"/>
              <a:t>Dachigam</a:t>
            </a:r>
            <a:r>
              <a:rPr lang="en-US" dirty="0"/>
              <a:t> National Park, </a:t>
            </a:r>
            <a:r>
              <a:rPr lang="en-US" dirty="0" err="1"/>
              <a:t>Hemis</a:t>
            </a:r>
            <a:r>
              <a:rPr lang="en-US" dirty="0"/>
              <a:t> National Park, and Kishtwar High Altitude National Park are key protected areas.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Wildlife Reserves: These include the Gulmarg Biosphere Reserve, Limber Wildlife Sanctuary, and </a:t>
            </a:r>
            <a:r>
              <a:rPr lang="en-US" dirty="0" err="1"/>
              <a:t>Overa</a:t>
            </a:r>
            <a:r>
              <a:rPr lang="en-US" dirty="0"/>
              <a:t>-Aru Wildlife Sanctuary.</a:t>
            </a:r>
          </a:p>
          <a:p>
            <a:pPr marL="0" indent="0" algn="ctr">
              <a:buNone/>
            </a:pPr>
            <a:r>
              <a:rPr lang="en-US" b="1" dirty="0"/>
              <a:t>Gujarat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Protecting Asiatic lions in </a:t>
            </a:r>
            <a:r>
              <a:rPr lang="en-US" dirty="0" err="1"/>
              <a:t>Gir</a:t>
            </a:r>
            <a:r>
              <a:rPr lang="en-US" dirty="0"/>
              <a:t> National Park and exploring translocation projects., preserving bird habitats in </a:t>
            </a:r>
            <a:r>
              <a:rPr lang="en-US" dirty="0" err="1"/>
              <a:t>Nal</a:t>
            </a:r>
            <a:r>
              <a:rPr lang="en-US" dirty="0"/>
              <a:t> Sarovar and </a:t>
            </a:r>
            <a:r>
              <a:rPr lang="en-US" dirty="0" err="1"/>
              <a:t>Khijadiya</a:t>
            </a:r>
            <a:r>
              <a:rPr lang="en-US" dirty="0"/>
              <a:t> Bird Sanctuaries.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Habitat Restoration :Large-scale mangrove planting in the Gulf of Kutch., ecological restoration of </a:t>
            </a:r>
            <a:r>
              <a:rPr lang="en-US" dirty="0" err="1"/>
              <a:t>Banni</a:t>
            </a:r>
            <a:r>
              <a:rPr lang="en-US" dirty="0"/>
              <a:t> Grasslands.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Protecting and restoring marine ecosystems in the Marine National Park, Gulf of Kutch and reducing pollution and regulating fishing practices.</a:t>
            </a:r>
          </a:p>
          <a:p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0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8" y="800849"/>
            <a:ext cx="4268369" cy="3510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/>
              <a:t>Comparative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95753" y="533400"/>
            <a:ext cx="5458046" cy="2895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Jammu &amp; Kashmir: Cooler climate, Alpine and Coniferous Vegetation, unique Himalayan wildlife.</a:t>
            </a:r>
          </a:p>
          <a:p>
            <a:r>
              <a:rPr lang="en-US" dirty="0"/>
              <a:t>Gujarat: Hotter, dry climate, forests, grasslands, significant coastal, and marine biodiversity.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70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2C234A-E373-5C30-2EF2-25A5D9A6C9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tall tree in a forest&#10;&#10;Description automatically generated">
            <a:extLst>
              <a:ext uri="{FF2B5EF4-FFF2-40B4-BE49-F238E27FC236}">
                <a16:creationId xmlns:a16="http://schemas.microsoft.com/office/drawing/2014/main" id="{55F37532-4C5A-A2BD-1A6B-FE950F8EFC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"/>
          <a:stretch/>
        </p:blipFill>
        <p:spPr>
          <a:xfrm>
            <a:off x="6964348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AGENDA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580" y="2206255"/>
            <a:ext cx="5941791" cy="41183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Geography and Climate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Flora and Fauna in Jammu &amp; Kashmir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Flora and Fauna in Gujarat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Conservation Efforts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Comparative Summary</a:t>
            </a:r>
          </a:p>
        </p:txBody>
      </p:sp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800849"/>
            <a:ext cx="4065767" cy="3510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Geography and climate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753" y="533400"/>
            <a:ext cx="5458046" cy="5791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Jammu &amp; Kashmir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0" cap="none" dirty="0">
                <a:solidFill>
                  <a:schemeClr val="tx2"/>
                </a:solidFill>
              </a:rPr>
              <a:t>Northern India, Himalayan Region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0" cap="none" dirty="0">
                <a:solidFill>
                  <a:schemeClr val="tx2"/>
                </a:solidFill>
              </a:rPr>
              <a:t>Cold Climate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Gujarat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0" cap="none" dirty="0">
                <a:solidFill>
                  <a:schemeClr val="tx2"/>
                </a:solidFill>
              </a:rPr>
              <a:t>Western India, Coastal And Dry Region</a:t>
            </a:r>
            <a:endParaRPr lang="en-US" b="0" dirty="0">
              <a:solidFill>
                <a:schemeClr val="tx2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0" cap="none" dirty="0">
                <a:solidFill>
                  <a:schemeClr val="tx2"/>
                </a:solidFill>
              </a:rPr>
              <a:t>Hot Climate</a:t>
            </a:r>
            <a:endParaRPr lang="en-US" b="0" dirty="0">
              <a:solidFill>
                <a:schemeClr val="tx2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eer drinking from a body of water&#10;&#10;Description automatically generated">
            <a:extLst>
              <a:ext uri="{FF2B5EF4-FFF2-40B4-BE49-F238E27FC236}">
                <a16:creationId xmlns:a16="http://schemas.microsoft.com/office/drawing/2014/main" id="{284A5E8D-AE92-F03D-6E56-94E4DE57F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r="8491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114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A28FDE5-8ABB-A4D4-9514-D6941EA76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4880" y="3530851"/>
            <a:ext cx="3153720" cy="2479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400" b="1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JAMMU &amp; KASHMIR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1">
            <a:extLst>
              <a:ext uri="{FF2B5EF4-FFF2-40B4-BE49-F238E27FC236}">
                <a16:creationId xmlns:a16="http://schemas.microsoft.com/office/drawing/2014/main" id="{0CAB5565-61E7-1BC5-4650-78CB91E7D700}"/>
              </a:ext>
            </a:extLst>
          </p:cNvPr>
          <p:cNvSpPr txBox="1">
            <a:spLocks/>
          </p:cNvSpPr>
          <p:nvPr/>
        </p:nvSpPr>
        <p:spPr>
          <a:xfrm>
            <a:off x="8583869" y="2660948"/>
            <a:ext cx="3153720" cy="2985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/>
              <a:t>Flora and Fauna</a:t>
            </a:r>
          </a:p>
          <a:p>
            <a:pPr algn="ctr"/>
            <a:r>
              <a:rPr lang="en-US" sz="2400" b="1" dirty="0"/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123526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39" y="3341471"/>
            <a:ext cx="4065767" cy="3510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/>
              <a:t>Flora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9558" y="-109330"/>
            <a:ext cx="6562441" cy="436767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Forests</a:t>
            </a:r>
          </a:p>
          <a:p>
            <a:r>
              <a:rPr lang="en-US" sz="1500" dirty="0"/>
              <a:t>Coniferous Forests - These forests are found at higher altitudes and include species like Pine, Cedar (Deodar), Fir, and Spruce.</a:t>
            </a:r>
          </a:p>
          <a:p>
            <a:r>
              <a:rPr lang="en-US" sz="1500" dirty="0"/>
              <a:t>Broadleaf Forests - These are found at lower altitudes and consist of trees like Chinar, Poplar, and Willow.</a:t>
            </a:r>
          </a:p>
          <a:p>
            <a:r>
              <a:rPr lang="en-US" sz="1500" dirty="0"/>
              <a:t>Alpine Vegetation - At even higher altitudes, you'll find alpine meadows with grasses and shrubs, along with medicinal plants.</a:t>
            </a:r>
          </a:p>
          <a:p>
            <a:pPr marL="0" indent="0">
              <a:buNone/>
            </a:pPr>
            <a:r>
              <a:rPr lang="en-US" sz="2200" b="1" dirty="0"/>
              <a:t>Flowers and Orchids</a:t>
            </a:r>
          </a:p>
          <a:p>
            <a:r>
              <a:rPr lang="en-US" sz="1600" dirty="0"/>
              <a:t>The region is famous for its variety of flowers, including tulips, lilies, and roses.</a:t>
            </a:r>
          </a:p>
          <a:p>
            <a:r>
              <a:rPr lang="en-US" sz="1600" dirty="0"/>
              <a:t>There are also several species of wild orchids.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6239" t="28242" r="12382" b="28243"/>
          <a:stretch/>
        </p:blipFill>
        <p:spPr>
          <a:xfrm>
            <a:off x="4824414" y="4481711"/>
            <a:ext cx="1732383" cy="131247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6303" t="24896" r="7367" b="28243"/>
          <a:stretch/>
        </p:blipFill>
        <p:spPr>
          <a:xfrm>
            <a:off x="10124192" y="4481711"/>
            <a:ext cx="1827571" cy="1309488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8746" t="23222" r="9875" b="34937"/>
          <a:stretch/>
        </p:blipFill>
        <p:spPr>
          <a:xfrm>
            <a:off x="8284272" y="4481711"/>
            <a:ext cx="1839919" cy="1309488"/>
          </a:xfrm>
          <a:prstGeom prst="rect">
            <a:avLst/>
          </a:prstGeom>
          <a:noFill/>
        </p:spPr>
      </p:pic>
      <p:pic>
        <p:nvPicPr>
          <p:cNvPr id="8" name="Picture 7" descr="A group of purple flowers&#10;&#10;Description automatically generated">
            <a:extLst>
              <a:ext uri="{FF2B5EF4-FFF2-40B4-BE49-F238E27FC236}">
                <a16:creationId xmlns:a16="http://schemas.microsoft.com/office/drawing/2014/main" id="{2AA3DE70-AD38-D0A1-2D72-B66040769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88" y="4481711"/>
            <a:ext cx="1732384" cy="12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672" y="3341471"/>
            <a:ext cx="4065767" cy="3510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/>
              <a:t>fauna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4985" t="24896" r="13124" b="26569"/>
          <a:stretch/>
        </p:blipFill>
        <p:spPr>
          <a:xfrm>
            <a:off x="5059751" y="4356701"/>
            <a:ext cx="1771548" cy="129500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492" t="19874" r="14891" b="29916"/>
          <a:stretch/>
        </p:blipFill>
        <p:spPr>
          <a:xfrm>
            <a:off x="6735159" y="4357099"/>
            <a:ext cx="1762275" cy="1295004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4984" t="18201" r="12383" b="33264"/>
          <a:stretch/>
        </p:blipFill>
        <p:spPr>
          <a:xfrm>
            <a:off x="8497434" y="4356701"/>
            <a:ext cx="1727474" cy="1295401"/>
          </a:xfrm>
          <a:prstGeom prst="rect">
            <a:avLst/>
          </a:prstGeom>
          <a:noFill/>
        </p:spPr>
      </p:pic>
      <p:pic>
        <p:nvPicPr>
          <p:cNvPr id="15" name="Picture 14" descr="A bear standing in grass&#10;&#10;Description automatically generated">
            <a:extLst>
              <a:ext uri="{FF2B5EF4-FFF2-40B4-BE49-F238E27FC236}">
                <a16:creationId xmlns:a16="http://schemas.microsoft.com/office/drawing/2014/main" id="{CBEC334D-11AD-6AFF-07CF-4DC563420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43" y="4356700"/>
            <a:ext cx="1727474" cy="1295004"/>
          </a:xfrm>
          <a:prstGeom prst="rect">
            <a:avLst/>
          </a:prstGeom>
        </p:spPr>
      </p:pic>
      <p:pic>
        <p:nvPicPr>
          <p:cNvPr id="19" name="Picture 18" descr="A bird walking in a field&#10;&#10;Description automatically generated">
            <a:extLst>
              <a:ext uri="{FF2B5EF4-FFF2-40B4-BE49-F238E27FC236}">
                <a16:creationId xmlns:a16="http://schemas.microsoft.com/office/drawing/2014/main" id="{AC13BE7D-4139-B550-E1DA-16B657AF6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397" y="5651704"/>
            <a:ext cx="1512491" cy="1205022"/>
          </a:xfrm>
          <a:prstGeom prst="rect">
            <a:avLst/>
          </a:prstGeom>
        </p:spPr>
      </p:pic>
      <p:pic>
        <p:nvPicPr>
          <p:cNvPr id="23" name="Picture 22" descr="A colorful bird standing in the snow&#10;&#10;Description automatically generated">
            <a:extLst>
              <a:ext uri="{FF2B5EF4-FFF2-40B4-BE49-F238E27FC236}">
                <a16:creationId xmlns:a16="http://schemas.microsoft.com/office/drawing/2014/main" id="{A05DD24B-BAAD-84C5-AB8B-B9AC852ED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88" y="5651704"/>
            <a:ext cx="1512491" cy="1205022"/>
          </a:xfrm>
          <a:prstGeom prst="rect">
            <a:avLst/>
          </a:prstGeom>
        </p:spPr>
      </p:pic>
      <p:pic>
        <p:nvPicPr>
          <p:cNvPr id="27" name="Picture 26" descr="A bird with red and black feathers&#10;&#10;Description automatically generated">
            <a:extLst>
              <a:ext uri="{FF2B5EF4-FFF2-40B4-BE49-F238E27FC236}">
                <a16:creationId xmlns:a16="http://schemas.microsoft.com/office/drawing/2014/main" id="{48F862C3-92B9-248F-5D4E-6F755BE04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982" y="5656406"/>
            <a:ext cx="1762275" cy="120032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A90372-6D9F-0B59-44E6-077F36AFE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3263" y="-17928"/>
            <a:ext cx="6562441" cy="3842900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indent="0" algn="l" rtl="0" eaLnBrk="1" latinLnBrk="0" hangingPunct="1">
              <a:spcBef>
                <a:spcPts val="1000"/>
              </a:spcBef>
              <a:spcAft>
                <a:spcPts val="1500"/>
              </a:spcAft>
              <a:buNone/>
            </a:pPr>
            <a:r>
              <a:rPr lang="en-US" sz="2300" b="1" kern="1200" dirty="0">
                <a:solidFill>
                  <a:srgbClr val="001E2E"/>
                </a:solidFill>
                <a:effectLst/>
                <a:latin typeface="Univers Condensed Light" panose="020B0306020202040204" pitchFamily="34" charset="0"/>
                <a:ea typeface="+mn-ea"/>
                <a:cs typeface="+mn-cs"/>
              </a:rPr>
              <a:t>Mammals</a:t>
            </a:r>
            <a:endParaRPr lang="en-US" sz="2300" dirty="0"/>
          </a:p>
          <a:p>
            <a:pPr marL="0" indent="0" algn="l" rtl="0" eaLnBrk="1" latinLnBrk="0" hangingPunct="1">
              <a:spcBef>
                <a:spcPts val="1000"/>
              </a:spcBef>
              <a:spcAft>
                <a:spcPts val="1500"/>
              </a:spcAft>
            </a:pPr>
            <a:r>
              <a:rPr lang="en-US" sz="1400" kern="1200" dirty="0">
                <a:solidFill>
                  <a:srgbClr val="001E2E"/>
                </a:solidFill>
                <a:effectLst/>
                <a:latin typeface="Univers Condensed Light" panose="020B0306020202040204" pitchFamily="34" charset="0"/>
                <a:ea typeface="+mn-ea"/>
                <a:cs typeface="+mn-cs"/>
              </a:rPr>
              <a:t>   </a:t>
            </a:r>
            <a:r>
              <a:rPr lang="en-US" sz="1400" kern="1200" dirty="0">
                <a:solidFill>
                  <a:srgbClr val="001E2E"/>
                </a:solidFill>
                <a:effectLst/>
                <a:ea typeface="+mn-ea"/>
                <a:cs typeface="+mn-cs"/>
              </a:rPr>
              <a:t>Kashmir Stag (Hangul): An endangered species found in </a:t>
            </a:r>
            <a:r>
              <a:rPr lang="en-US" sz="1400" kern="1200" dirty="0" err="1">
                <a:solidFill>
                  <a:srgbClr val="001E2E"/>
                </a:solidFill>
                <a:effectLst/>
                <a:ea typeface="+mn-ea"/>
                <a:cs typeface="+mn-cs"/>
              </a:rPr>
              <a:t>Dachigam</a:t>
            </a:r>
            <a:r>
              <a:rPr lang="en-US" sz="1400" kern="1200" dirty="0">
                <a:solidFill>
                  <a:srgbClr val="001E2E"/>
                </a:solidFill>
                <a:effectLst/>
                <a:ea typeface="+mn-ea"/>
                <a:cs typeface="+mn-cs"/>
              </a:rPr>
              <a:t> National Park.</a:t>
            </a:r>
          </a:p>
          <a:p>
            <a:pPr marL="0" indent="0" algn="l" rtl="0" eaLnBrk="1" latinLnBrk="0" hangingPunct="1">
              <a:spcBef>
                <a:spcPts val="1000"/>
              </a:spcBef>
              <a:spcAft>
                <a:spcPts val="1500"/>
              </a:spcAft>
            </a:pPr>
            <a:r>
              <a:rPr lang="en-US" sz="1400" dirty="0">
                <a:solidFill>
                  <a:srgbClr val="001E2E"/>
                </a:solidFill>
              </a:rPr>
              <a:t>   </a:t>
            </a:r>
            <a:r>
              <a:rPr lang="en-US" sz="1400" kern="1200" dirty="0">
                <a:solidFill>
                  <a:srgbClr val="001E2E"/>
                </a:solidFill>
                <a:effectLst/>
                <a:ea typeface="+mn-ea"/>
                <a:cs typeface="+mn-cs"/>
              </a:rPr>
              <a:t>Snow Leopard: Found in the high-altitude regions.</a:t>
            </a:r>
          </a:p>
          <a:p>
            <a:pPr marL="0" indent="0" algn="l" rtl="0" eaLnBrk="1" latinLnBrk="0" hangingPunct="1">
              <a:spcBef>
                <a:spcPts val="1000"/>
              </a:spcBef>
              <a:spcAft>
                <a:spcPts val="1500"/>
              </a:spcAft>
            </a:pPr>
            <a:r>
              <a:rPr lang="en-US" sz="1400" kern="1200" dirty="0">
                <a:solidFill>
                  <a:srgbClr val="001E2E"/>
                </a:solidFill>
                <a:effectLst/>
                <a:ea typeface="+mn-ea"/>
                <a:cs typeface="+mn-cs"/>
              </a:rPr>
              <a:t>   Himalayan Black Bear and Brown Bear: Found in forested and mountainous areas.</a:t>
            </a:r>
          </a:p>
          <a:p>
            <a:pPr marL="0" indent="0" algn="l" rtl="0" eaLnBrk="1" latinLnBrk="0" hangingPunct="1">
              <a:spcBef>
                <a:spcPts val="1000"/>
              </a:spcBef>
              <a:spcAft>
                <a:spcPts val="1500"/>
              </a:spcAft>
            </a:pPr>
            <a:r>
              <a:rPr lang="en-US" sz="1400" kern="1200" dirty="0">
                <a:solidFill>
                  <a:srgbClr val="001E2E"/>
                </a:solidFill>
                <a:effectLst/>
                <a:ea typeface="+mn-ea"/>
                <a:cs typeface="+mn-cs"/>
              </a:rPr>
              <a:t>   Himalayan Musk Deer and Ibex: Found in higher altitudes.</a:t>
            </a:r>
          </a:p>
          <a:p>
            <a:pPr marL="0" indent="0" algn="l" rtl="0" eaLnBrk="1" latinLnBrk="0" hangingPunct="1">
              <a:spcBef>
                <a:spcPts val="1000"/>
              </a:spcBef>
              <a:spcAft>
                <a:spcPts val="1500"/>
              </a:spcAft>
              <a:buNone/>
            </a:pPr>
            <a:r>
              <a:rPr lang="en-US" sz="2300" b="1" dirty="0">
                <a:solidFill>
                  <a:srgbClr val="001E2E"/>
                </a:solidFill>
                <a:latin typeface="Univers Condensed Light" panose="020B0306020202040204" pitchFamily="34" charset="0"/>
              </a:rPr>
              <a:t>Birds</a:t>
            </a:r>
          </a:p>
          <a:p>
            <a:pPr marL="0" indent="0" algn="l" rtl="0" eaLnBrk="1" latinLnBrk="0" hangingPunct="1">
              <a:spcBef>
                <a:spcPts val="1000"/>
              </a:spcBef>
              <a:spcAft>
                <a:spcPts val="1500"/>
              </a:spcAft>
            </a:pPr>
            <a:r>
              <a:rPr lang="en-US" sz="1400" dirty="0">
                <a:solidFill>
                  <a:srgbClr val="001E2E"/>
                </a:solidFill>
                <a:latin typeface="Univers Condensed Light" panose="020B0306020202040204" pitchFamily="34" charset="0"/>
              </a:rPr>
              <a:t>   Jammu and Kashmir are a birdwatcher's paradise with species like the Black-necked Crane, Himalayan </a:t>
            </a:r>
            <a:r>
              <a:rPr lang="en-US" sz="1400" dirty="0" err="1">
                <a:solidFill>
                  <a:srgbClr val="001E2E"/>
                </a:solidFill>
                <a:latin typeface="Univers Condensed Light" panose="020B0306020202040204" pitchFamily="34" charset="0"/>
              </a:rPr>
              <a:t>Monal</a:t>
            </a:r>
            <a:r>
              <a:rPr lang="en-US" sz="1400" dirty="0">
                <a:solidFill>
                  <a:srgbClr val="001E2E"/>
                </a:solidFill>
                <a:latin typeface="Univers Condensed Light" panose="020B0306020202040204" pitchFamily="34" charset="0"/>
              </a:rPr>
              <a:t>, and Western Tragopan.</a:t>
            </a:r>
          </a:p>
          <a:p>
            <a:pPr marL="0" indent="0" algn="l" rtl="0" eaLnBrk="1" latinLnBrk="0" hangingPunct="1">
              <a:spcBef>
                <a:spcPts val="1000"/>
              </a:spcBef>
              <a:spcAft>
                <a:spcPts val="1500"/>
              </a:spcAft>
            </a:pPr>
            <a:r>
              <a:rPr lang="en-US" sz="1400" dirty="0">
                <a:solidFill>
                  <a:srgbClr val="001E2E"/>
                </a:solidFill>
                <a:latin typeface="Univers Condensed Light" panose="020B0306020202040204" pitchFamily="34" charset="0"/>
              </a:rPr>
              <a:t>   Wetlands like the </a:t>
            </a:r>
            <a:r>
              <a:rPr lang="en-US" sz="1400" dirty="0" err="1">
                <a:solidFill>
                  <a:srgbClr val="001E2E"/>
                </a:solidFill>
                <a:latin typeface="Univers Condensed Light" panose="020B0306020202040204" pitchFamily="34" charset="0"/>
              </a:rPr>
              <a:t>Hokersar</a:t>
            </a:r>
            <a:r>
              <a:rPr lang="en-US" sz="1400" dirty="0">
                <a:solidFill>
                  <a:srgbClr val="001E2E"/>
                </a:solidFill>
                <a:latin typeface="Univers Condensed Light" panose="020B0306020202040204" pitchFamily="34" charset="0"/>
              </a:rPr>
              <a:t> and </a:t>
            </a:r>
            <a:r>
              <a:rPr lang="en-US" sz="1400" dirty="0" err="1">
                <a:solidFill>
                  <a:srgbClr val="001E2E"/>
                </a:solidFill>
                <a:latin typeface="Univers Condensed Light" panose="020B0306020202040204" pitchFamily="34" charset="0"/>
              </a:rPr>
              <a:t>Wular</a:t>
            </a:r>
            <a:r>
              <a:rPr lang="en-US" sz="1400" dirty="0">
                <a:solidFill>
                  <a:srgbClr val="001E2E"/>
                </a:solidFill>
                <a:latin typeface="Univers Condensed Light" panose="020B0306020202040204" pitchFamily="34" charset="0"/>
              </a:rPr>
              <a:t> Lake attract many migratory birds such as the Siberian Crane and various species of ducks.</a:t>
            </a:r>
          </a:p>
        </p:txBody>
      </p:sp>
    </p:spTree>
    <p:extLst>
      <p:ext uri="{BB962C8B-B14F-4D97-AF65-F5344CB8AC3E}">
        <p14:creationId xmlns:p14="http://schemas.microsoft.com/office/powerpoint/2010/main" val="4287247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animals crossing a dirt road&#10;&#10;Description automatically generated">
            <a:extLst>
              <a:ext uri="{FF2B5EF4-FFF2-40B4-BE49-F238E27FC236}">
                <a16:creationId xmlns:a16="http://schemas.microsoft.com/office/drawing/2014/main" id="{9236AA91-7D39-98D7-5481-6D16D208D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r="1238" b="1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88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A28FDE5-8ABB-A4D4-9514-D6941EA76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5001" y="3013301"/>
            <a:ext cx="3153720" cy="29852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GUJARAT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1">
            <a:extLst>
              <a:ext uri="{FF2B5EF4-FFF2-40B4-BE49-F238E27FC236}">
                <a16:creationId xmlns:a16="http://schemas.microsoft.com/office/drawing/2014/main" id="{78106478-AFA5-195D-C920-3A1D1E80A4D9}"/>
              </a:ext>
            </a:extLst>
          </p:cNvPr>
          <p:cNvSpPr txBox="1">
            <a:spLocks/>
          </p:cNvSpPr>
          <p:nvPr/>
        </p:nvSpPr>
        <p:spPr>
          <a:xfrm>
            <a:off x="8891641" y="2638569"/>
            <a:ext cx="3153720" cy="2985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/>
              <a:t>Flora and Fauna</a:t>
            </a:r>
          </a:p>
          <a:p>
            <a:pPr algn="ctr"/>
            <a:r>
              <a:rPr lang="en-US" sz="2400" b="1" dirty="0"/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13536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785" y="3358751"/>
            <a:ext cx="4065767" cy="3510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/>
              <a:t>FLORA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99643" y="5976"/>
            <a:ext cx="6515033" cy="45091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Forests</a:t>
            </a:r>
            <a:r>
              <a:rPr lang="en-US" dirty="0"/>
              <a:t> : Gujarat has a mix of deciduous and thorn forests. Prominent forest types include tropical dry deciduous forests, thorn forests, and mangroves.</a:t>
            </a:r>
          </a:p>
          <a:p>
            <a:pPr marL="0" indent="0">
              <a:buNone/>
            </a:pPr>
            <a:r>
              <a:rPr lang="en-US" b="1" dirty="0"/>
              <a:t>Grasslands :</a:t>
            </a:r>
            <a:r>
              <a:rPr lang="en-US" dirty="0"/>
              <a:t> The </a:t>
            </a:r>
            <a:r>
              <a:rPr lang="en-US" dirty="0" err="1"/>
              <a:t>Banni</a:t>
            </a:r>
            <a:r>
              <a:rPr lang="en-US" dirty="0"/>
              <a:t> Grasslands in the Kutch region are one of the largest grasslands in India.</a:t>
            </a:r>
          </a:p>
          <a:p>
            <a:pPr marL="0" indent="0">
              <a:buNone/>
            </a:pPr>
            <a:r>
              <a:rPr lang="en-US" b="1" dirty="0"/>
              <a:t>Mangroves </a:t>
            </a:r>
            <a:r>
              <a:rPr lang="en-US" dirty="0"/>
              <a:t>: Found mainly in the coastal areas, particularly in the Gulf of Kutch.</a:t>
            </a:r>
          </a:p>
          <a:p>
            <a:pPr marL="0" indent="0">
              <a:buNone/>
            </a:pPr>
            <a:r>
              <a:rPr lang="en-US" b="1" dirty="0"/>
              <a:t>Desert Vegetation</a:t>
            </a:r>
            <a:r>
              <a:rPr lang="en-US" dirty="0"/>
              <a:t>: The </a:t>
            </a:r>
            <a:r>
              <a:rPr lang="en-US" dirty="0" err="1"/>
              <a:t>Rann</a:t>
            </a:r>
            <a:r>
              <a:rPr lang="en-US" dirty="0"/>
              <a:t> of Kutch has salt-tolerant vegetation, including scrubby bushes and grass species.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tree with many leaves&#10;&#10;Description automatically generated">
            <a:extLst>
              <a:ext uri="{FF2B5EF4-FFF2-40B4-BE49-F238E27FC236}">
                <a16:creationId xmlns:a16="http://schemas.microsoft.com/office/drawing/2014/main" id="{0DD0AF9B-4FFA-2110-A5B1-A7B17AE83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09" y="4523762"/>
            <a:ext cx="1739578" cy="1295003"/>
          </a:xfrm>
          <a:prstGeom prst="rect">
            <a:avLst/>
          </a:prstGeom>
        </p:spPr>
      </p:pic>
      <p:pic>
        <p:nvPicPr>
          <p:cNvPr id="9" name="Picture 8" descr="Close-up of a plant with yellow flowers&#10;&#10;Description automatically generated">
            <a:extLst>
              <a:ext uri="{FF2B5EF4-FFF2-40B4-BE49-F238E27FC236}">
                <a16:creationId xmlns:a16="http://schemas.microsoft.com/office/drawing/2014/main" id="{92DB663B-BD84-D828-373F-D19536915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8" y="4523762"/>
            <a:ext cx="1764473" cy="1295003"/>
          </a:xfrm>
          <a:prstGeom prst="rect">
            <a:avLst/>
          </a:prstGeom>
        </p:spPr>
      </p:pic>
      <p:pic>
        <p:nvPicPr>
          <p:cNvPr id="11" name="Picture 10" descr="A close up of a tree&#10;&#10;Description automatically generated">
            <a:extLst>
              <a:ext uri="{FF2B5EF4-FFF2-40B4-BE49-F238E27FC236}">
                <a16:creationId xmlns:a16="http://schemas.microsoft.com/office/drawing/2014/main" id="{5B7CDA7D-ED7E-FA17-F460-43E1AF95B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862" y="4523762"/>
            <a:ext cx="1813309" cy="1295003"/>
          </a:xfrm>
          <a:prstGeom prst="rect">
            <a:avLst/>
          </a:prstGeom>
        </p:spPr>
      </p:pic>
      <p:pic>
        <p:nvPicPr>
          <p:cNvPr id="13" name="Picture 12" descr="A body of water with trees and roots&#10;&#10;Description automatically generated">
            <a:extLst>
              <a:ext uri="{FF2B5EF4-FFF2-40B4-BE49-F238E27FC236}">
                <a16:creationId xmlns:a16="http://schemas.microsoft.com/office/drawing/2014/main" id="{FCF46F7A-8FA2-AD29-8F94-D64A530E4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72" y="4519766"/>
            <a:ext cx="1823111" cy="128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6" y="3341470"/>
            <a:ext cx="4065767" cy="3510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/>
              <a:t>fauna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7448" y="-17968"/>
            <a:ext cx="6515033" cy="4294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Asiatic Lions:</a:t>
            </a:r>
            <a:r>
              <a:rPr lang="en-US" dirty="0"/>
              <a:t> The </a:t>
            </a:r>
            <a:r>
              <a:rPr lang="en-US" dirty="0" err="1"/>
              <a:t>Gir</a:t>
            </a:r>
            <a:r>
              <a:rPr lang="en-US" dirty="0"/>
              <a:t> National Park is the only place in the world where Asiatic lions can be found in the wild.</a:t>
            </a:r>
          </a:p>
          <a:p>
            <a:pPr marL="0" indent="0">
              <a:buNone/>
            </a:pPr>
            <a:r>
              <a:rPr lang="en-US" b="1" dirty="0"/>
              <a:t>Leopards:</a:t>
            </a:r>
            <a:r>
              <a:rPr lang="en-US" dirty="0"/>
              <a:t> Commonly found in several forested areas of Gujarat.</a:t>
            </a:r>
          </a:p>
          <a:p>
            <a:pPr marL="0" indent="0">
              <a:buNone/>
            </a:pPr>
            <a:r>
              <a:rPr lang="en-US" b="1" dirty="0"/>
              <a:t>Birds</a:t>
            </a:r>
            <a:r>
              <a:rPr lang="en-US" dirty="0"/>
              <a:t>: Gujarat is a paradise for bird watchers with species like flamingos, pelicans, cranes, and various migratory birds visiting the wetlands, including </a:t>
            </a:r>
            <a:r>
              <a:rPr lang="en-US" dirty="0" err="1"/>
              <a:t>Nal</a:t>
            </a:r>
            <a:r>
              <a:rPr lang="en-US" dirty="0"/>
              <a:t> Sarovar Bird Sanctuary and </a:t>
            </a:r>
            <a:r>
              <a:rPr lang="en-US" dirty="0" err="1"/>
              <a:t>Khijadiya</a:t>
            </a:r>
            <a:r>
              <a:rPr lang="en-US" dirty="0"/>
              <a:t> Bird Sanctuary.</a:t>
            </a:r>
          </a:p>
          <a:p>
            <a:pPr marL="0" indent="0">
              <a:buNone/>
            </a:pPr>
            <a:r>
              <a:rPr lang="en-US" b="1" dirty="0"/>
              <a:t>Marine Life</a:t>
            </a:r>
            <a:r>
              <a:rPr lang="en-US" dirty="0"/>
              <a:t>: The coastal areas, especially in the Gulf of Kutch, are rich in marine biodiversity, including coral reefs, dolphins, and whale sharks.</a:t>
            </a:r>
          </a:p>
          <a:p>
            <a:pPr marL="0" indent="0">
              <a:buNone/>
            </a:pPr>
            <a:r>
              <a:rPr lang="en-US" b="1" dirty="0"/>
              <a:t>Blackbuck</a:t>
            </a:r>
            <a:r>
              <a:rPr lang="en-US" dirty="0"/>
              <a:t>: These are found in the </a:t>
            </a:r>
            <a:r>
              <a:rPr lang="en-US" dirty="0" err="1"/>
              <a:t>Velavadar</a:t>
            </a:r>
            <a:r>
              <a:rPr lang="en-US" dirty="0"/>
              <a:t> National Park.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lion lying on the ground&#10;&#10;Description automatically generated">
            <a:extLst>
              <a:ext uri="{FF2B5EF4-FFF2-40B4-BE49-F238E27FC236}">
                <a16:creationId xmlns:a16="http://schemas.microsoft.com/office/drawing/2014/main" id="{88D44DB0-B37A-1991-B052-4DE182B52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32" y="4318180"/>
            <a:ext cx="1738095" cy="1304911"/>
          </a:xfrm>
          <a:prstGeom prst="rect">
            <a:avLst/>
          </a:prstGeom>
        </p:spPr>
      </p:pic>
      <p:pic>
        <p:nvPicPr>
          <p:cNvPr id="7" name="Picture 6" descr="A group of donkeys running&#10;&#10;Description automatically generated">
            <a:extLst>
              <a:ext uri="{FF2B5EF4-FFF2-40B4-BE49-F238E27FC236}">
                <a16:creationId xmlns:a16="http://schemas.microsoft.com/office/drawing/2014/main" id="{1A4978A4-95AD-D692-71E4-32B2009AA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10" y="4327144"/>
            <a:ext cx="1738095" cy="1295947"/>
          </a:xfrm>
          <a:prstGeom prst="rect">
            <a:avLst/>
          </a:prstGeom>
        </p:spPr>
      </p:pic>
      <p:pic>
        <p:nvPicPr>
          <p:cNvPr id="9" name="Picture 8" descr="A deer with long horns standing in a field&#10;&#10;Description automatically generated">
            <a:extLst>
              <a:ext uri="{FF2B5EF4-FFF2-40B4-BE49-F238E27FC236}">
                <a16:creationId xmlns:a16="http://schemas.microsoft.com/office/drawing/2014/main" id="{9D525F6E-4DEE-1891-64E6-CCB4F361D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05" y="4327144"/>
            <a:ext cx="1738095" cy="1295947"/>
          </a:xfrm>
          <a:prstGeom prst="rect">
            <a:avLst/>
          </a:prstGeom>
        </p:spPr>
      </p:pic>
      <p:pic>
        <p:nvPicPr>
          <p:cNvPr id="13" name="Picture 12" descr="A group of flamingos in water&#10;&#10;Description automatically generated">
            <a:extLst>
              <a:ext uri="{FF2B5EF4-FFF2-40B4-BE49-F238E27FC236}">
                <a16:creationId xmlns:a16="http://schemas.microsoft.com/office/drawing/2014/main" id="{C51C933A-9E6C-AC44-2A60-7E1313B6B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739" y="4327143"/>
            <a:ext cx="1737156" cy="1295947"/>
          </a:xfrm>
          <a:prstGeom prst="rect">
            <a:avLst/>
          </a:prstGeom>
        </p:spPr>
      </p:pic>
      <p:pic>
        <p:nvPicPr>
          <p:cNvPr id="19" name="Picture 18" descr="A couple of pelicans standing in water&#10;&#10;Description automatically generated">
            <a:extLst>
              <a:ext uri="{FF2B5EF4-FFF2-40B4-BE49-F238E27FC236}">
                <a16:creationId xmlns:a16="http://schemas.microsoft.com/office/drawing/2014/main" id="{C2D3EE24-8211-B1E3-F57D-7163AC04C1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22" y="5608220"/>
            <a:ext cx="1737156" cy="1243804"/>
          </a:xfrm>
          <a:prstGeom prst="rect">
            <a:avLst/>
          </a:prstGeom>
        </p:spPr>
      </p:pic>
      <p:pic>
        <p:nvPicPr>
          <p:cNvPr id="23" name="Picture 22" descr="Two dolphins jumping out of the water&#10;&#10;Description automatically generated">
            <a:extLst>
              <a:ext uri="{FF2B5EF4-FFF2-40B4-BE49-F238E27FC236}">
                <a16:creationId xmlns:a16="http://schemas.microsoft.com/office/drawing/2014/main" id="{052F318A-2B57-9693-05E0-5AEA9524D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578" y="5608220"/>
            <a:ext cx="1781787" cy="1243804"/>
          </a:xfrm>
          <a:prstGeom prst="rect">
            <a:avLst/>
          </a:prstGeom>
        </p:spPr>
      </p:pic>
      <p:pic>
        <p:nvPicPr>
          <p:cNvPr id="27" name="Picture 26" descr="A whale lying in the water&#10;&#10;Description automatically generated">
            <a:extLst>
              <a:ext uri="{FF2B5EF4-FFF2-40B4-BE49-F238E27FC236}">
                <a16:creationId xmlns:a16="http://schemas.microsoft.com/office/drawing/2014/main" id="{BA0CB39E-336A-DAAE-972B-AB4E28AD96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019" y="5608220"/>
            <a:ext cx="1738095" cy="12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21121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{52BE4D03-629B-41E7-87FF-E3203BE5399D}tf22797433_win32</Template>
  <TotalTime>2513</TotalTime>
  <Words>628</Words>
  <Application>Microsoft Office PowerPoint</Application>
  <PresentationFormat>Widescreen</PresentationFormat>
  <Paragraphs>72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Univers Condensed Light</vt:lpstr>
      <vt:lpstr>Walbaum Display Light</vt:lpstr>
      <vt:lpstr>Wingdings</vt:lpstr>
      <vt:lpstr>AngleLinesVTI</vt:lpstr>
      <vt:lpstr>Comparative Study  of   Flora and Fauna  in  Gujarat  and  Jammu &amp; Kashmir</vt:lpstr>
      <vt:lpstr>AGENDA</vt:lpstr>
      <vt:lpstr>Geography and climate</vt:lpstr>
      <vt:lpstr>JAMMU &amp; KASHMIR</vt:lpstr>
      <vt:lpstr>Flora</vt:lpstr>
      <vt:lpstr>fauna</vt:lpstr>
      <vt:lpstr> GUJARAT</vt:lpstr>
      <vt:lpstr>FLORA</vt:lpstr>
      <vt:lpstr>fauna</vt:lpstr>
      <vt:lpstr>CONSERVATION EFFORTS</vt:lpstr>
      <vt:lpstr>Comparative 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 of   Flora and Fauna  in  Gujarat  and  Jammu &amp; Kashmir</dc:title>
  <dc:creator>Ujjwal S Sharma</dc:creator>
  <cp:lastModifiedBy>Ujjwal S Sharma</cp:lastModifiedBy>
  <cp:revision>6</cp:revision>
  <dcterms:created xsi:type="dcterms:W3CDTF">2024-06-30T10:49:15Z</dcterms:created>
  <dcterms:modified xsi:type="dcterms:W3CDTF">2024-07-02T11:47:52Z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